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3" r:id="rId6"/>
    <p:sldId id="265" r:id="rId7"/>
    <p:sldId id="261" r:id="rId8"/>
    <p:sldId id="266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0"/>
  </p:normalViewPr>
  <p:slideViewPr>
    <p:cSldViewPr snapToGrid="0" snapToObjects="1">
      <p:cViewPr varScale="1">
        <p:scale>
          <a:sx n="111" d="100"/>
          <a:sy n="111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rlandosentinel.com/features/education/school-zone/os-ne-act-sat-florida-scores-20181024-story.html" TargetMode="External"/><Relationship Id="rId3" Type="http://schemas.openxmlformats.org/officeDocument/2006/relationships/hyperlink" Target="https://www.chalkbeat.org/posts/co/2017/08/17/sat-scores-show-mixed-results-on-whether-colorado-juniors-are-on-track-for-college/" TargetMode="External"/><Relationship Id="rId7" Type="http://schemas.openxmlformats.org/officeDocument/2006/relationships/hyperlink" Target="https://magoosh.com/hs/act/2017/states-that-require-the-act-or-sat/" TargetMode="External"/><Relationship Id="rId2" Type="http://schemas.openxmlformats.org/officeDocument/2006/relationships/hyperlink" Target="https://www.testive.com/colorado-sat-change-2017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stive.com/state-sat-act/" TargetMode="External"/><Relationship Id="rId5" Type="http://schemas.openxmlformats.org/officeDocument/2006/relationships/hyperlink" Target="https://www.adn.com/alaska-news/education/2016/06/30/students-no-longer-need-national-tests-to-graduate/" TargetMode="External"/><Relationship Id="rId4" Type="http://schemas.openxmlformats.org/officeDocument/2006/relationships/hyperlink" Target="https://www.chicagotribune.com/news/ct-illinois-chooses-sat-met-20160211-story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BFA25-CA39-CA49-B1C5-8FF80DEB5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SAT AND ACT TESTING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1F5D5-A102-0641-8EC9-E95E794CEE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STEPHEN GODFREY</a:t>
            </a:r>
          </a:p>
        </p:txBody>
      </p:sp>
    </p:spTree>
    <p:extLst>
      <p:ext uri="{BB962C8B-B14F-4D97-AF65-F5344CB8AC3E}">
        <p14:creationId xmlns:p14="http://schemas.microsoft.com/office/powerpoint/2010/main" val="389517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4A9B7B-802D-FE4E-A049-359E54DE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B091D6-E91F-4C40-AB45-812F9F45F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Participation rates vary across states with concentrations around very high (&gt; 90%) and very low participation (&lt; below 10%)</a:t>
            </a:r>
          </a:p>
          <a:p>
            <a:r>
              <a:rPr lang="en-US" dirty="0"/>
              <a:t>Many states require testing usually picking one test</a:t>
            </a:r>
          </a:p>
          <a:p>
            <a:r>
              <a:rPr lang="en-US" dirty="0"/>
              <a:t>18 states require the ACT, 11 require the SAT</a:t>
            </a:r>
            <a:r>
              <a:rPr lang="en-US" baseline="30000" dirty="0"/>
              <a:t>5</a:t>
            </a:r>
            <a:r>
              <a:rPr lang="en-US" dirty="0"/>
              <a:t>, 3 require one of two but allow students to choose</a:t>
            </a:r>
            <a:r>
              <a:rPr lang="en-US" baseline="30000" dirty="0"/>
              <a:t>6</a:t>
            </a:r>
            <a:r>
              <a:rPr lang="en-US" dirty="0"/>
              <a:t> </a:t>
            </a:r>
            <a:endParaRPr lang="en-US" baseline="30000" dirty="0"/>
          </a:p>
          <a:p>
            <a:r>
              <a:rPr lang="en-US" dirty="0"/>
              <a:t>No state requires both </a:t>
            </a:r>
          </a:p>
          <a:p>
            <a:r>
              <a:rPr lang="en-US" dirty="0"/>
              <a:t>Counselors often recommend sticking with one test since individual scores are frequently similar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42872E-AF16-B949-BA76-4AE86A1C0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C84F09-981E-6141-A78F-28E52D8BE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02" y="2043650"/>
            <a:ext cx="5036115" cy="446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10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9FA6E6-3570-674C-BE1C-E6FFA30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03CACFB-B8C2-1848-AFAC-6DDCCF26ED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5049532"/>
              </p:ext>
            </p:extLst>
          </p:nvPr>
        </p:nvGraphicFramePr>
        <p:xfrm>
          <a:off x="1371600" y="1603094"/>
          <a:ext cx="9601200" cy="466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3376">
                  <a:extLst>
                    <a:ext uri="{9D8B030D-6E8A-4147-A177-3AD203B41FA5}">
                      <a16:colId xmlns:a16="http://schemas.microsoft.com/office/drawing/2014/main" val="4087695875"/>
                    </a:ext>
                  </a:extLst>
                </a:gridCol>
                <a:gridCol w="4337824">
                  <a:extLst>
                    <a:ext uri="{9D8B030D-6E8A-4147-A177-3AD203B41FA5}">
                      <a16:colId xmlns:a16="http://schemas.microsoft.com/office/drawing/2014/main" val="335514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756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Why a wide range in participation?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 students take one often because it is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1256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 correlation between SAT and ACT participation positive or negative?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 since it is usually one or the other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836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Why do some states, Alaska and Oregon, have similar SAT and ACT participation rates?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Tests are optional, Oregon uses another standardized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61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Why do some state see over 50% participation on both, Florida, Georgia, Hawaii, North Carolina and South Carolina?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Florida, credit free SAT “school day” events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979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Why did Colorado and Illinois see such dramatic shifts away from ACT to SAT testing?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Mandatory test switch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097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8141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54F97-F558-A84C-8817-46D9E6E56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in 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78270-33EA-7544-811A-D2803B327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changes in participation rates are rare</a:t>
            </a:r>
          </a:p>
          <a:p>
            <a:r>
              <a:rPr lang="en-US" dirty="0"/>
              <a:t>Few states see large changes</a:t>
            </a:r>
          </a:p>
          <a:p>
            <a:r>
              <a:rPr lang="en-US" dirty="0"/>
              <a:t>The is a wide range of differences in test participation among states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0AB32-6FAB-F945-9D62-D80C46A4F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8" y="2151352"/>
            <a:ext cx="5182803" cy="2911046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B823E3F-955D-274D-B8A5-7C850575B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3063036"/>
              </p:ext>
            </p:extLst>
          </p:nvPr>
        </p:nvGraphicFramePr>
        <p:xfrm>
          <a:off x="60359" y="5183829"/>
          <a:ext cx="2555519" cy="15917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9795">
                  <a:extLst>
                    <a:ext uri="{9D8B030D-6E8A-4147-A177-3AD203B41FA5}">
                      <a16:colId xmlns:a16="http://schemas.microsoft.com/office/drawing/2014/main" val="900973278"/>
                    </a:ext>
                  </a:extLst>
                </a:gridCol>
                <a:gridCol w="1305724">
                  <a:extLst>
                    <a:ext uri="{9D8B030D-6E8A-4147-A177-3AD203B41FA5}">
                      <a16:colId xmlns:a16="http://schemas.microsoft.com/office/drawing/2014/main" val="3446989627"/>
                    </a:ext>
                  </a:extLst>
                </a:gridCol>
              </a:tblGrid>
              <a:tr h="40307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SAT outliers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ACT outliers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880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Dist. of Columbia –8%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Illinois +90%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Colorado +89% 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Rhode Island +26%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Ohio +25%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Nebraska +16%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Colorado -70%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Illinois -50%</a:t>
                      </a:r>
                    </a:p>
                    <a:p>
                      <a:pPr marL="11113" lvl="1" indent="0" algn="ctr">
                        <a:tabLst/>
                      </a:pPr>
                      <a:r>
                        <a:rPr lang="en-US" sz="1200" dirty="0"/>
                        <a:t>Alaska -32%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7706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99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8F63A7B-E281-C94A-89DF-6E1B65DB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 Colorado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FBB564-A869-534F-9F27-20AC41C1F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8750"/>
            <a:ext cx="9601200" cy="3581400"/>
          </a:xfrm>
        </p:spPr>
        <p:txBody>
          <a:bodyPr/>
          <a:lstStyle/>
          <a:p>
            <a:r>
              <a:rPr lang="en-US" dirty="0"/>
              <a:t>Mandatory testing</a:t>
            </a:r>
          </a:p>
          <a:p>
            <a:pPr lvl="1"/>
            <a:r>
              <a:rPr lang="en-US" dirty="0"/>
              <a:t>Colorado switched from mandatory ACT to mandatory SAT testing</a:t>
            </a:r>
          </a:p>
          <a:p>
            <a:pPr lvl="1"/>
            <a:r>
              <a:rPr lang="en-US" dirty="0"/>
              <a:t>Part of accountability standards and free to students</a:t>
            </a:r>
          </a:p>
          <a:p>
            <a:pPr lvl="1"/>
            <a:r>
              <a:rPr lang="en-US" dirty="0"/>
              <a:t>Deemed more aligned with the state’s academic standards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Standards designed to prepare students for college but only 6 in 10 are ready</a:t>
            </a:r>
          </a:p>
          <a:p>
            <a:r>
              <a:rPr lang="en-US" dirty="0"/>
              <a:t>Comparisons</a:t>
            </a:r>
          </a:p>
          <a:p>
            <a:pPr lvl="1"/>
            <a:r>
              <a:rPr lang="en-US" dirty="0"/>
              <a:t>Illinois also switched to the SAT </a:t>
            </a:r>
          </a:p>
          <a:p>
            <a:pPr lvl="1"/>
            <a:r>
              <a:rPr lang="en-US" dirty="0"/>
              <a:t>Alaska eliminated the testing requirement</a:t>
            </a:r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2A77E65-5DE1-CE43-AED5-96D78DD56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373023"/>
              </p:ext>
            </p:extLst>
          </p:nvPr>
        </p:nvGraphicFramePr>
        <p:xfrm>
          <a:off x="2675050" y="5286320"/>
          <a:ext cx="392275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3940">
                  <a:extLst>
                    <a:ext uri="{9D8B030D-6E8A-4147-A177-3AD203B41FA5}">
                      <a16:colId xmlns:a16="http://schemas.microsoft.com/office/drawing/2014/main" val="129182403"/>
                    </a:ext>
                  </a:extLst>
                </a:gridCol>
                <a:gridCol w="1475270">
                  <a:extLst>
                    <a:ext uri="{9D8B030D-6E8A-4147-A177-3AD203B41FA5}">
                      <a16:colId xmlns:a16="http://schemas.microsoft.com/office/drawing/2014/main" val="2527122890"/>
                    </a:ext>
                  </a:extLst>
                </a:gridCol>
                <a:gridCol w="1293541">
                  <a:extLst>
                    <a:ext uri="{9D8B030D-6E8A-4147-A177-3AD203B41FA5}">
                      <a16:colId xmlns:a16="http://schemas.microsoft.com/office/drawing/2014/main" val="2601167390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864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Participation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Avg</a:t>
                      </a:r>
                      <a:r>
                        <a:rPr lang="en-US" dirty="0"/>
                        <a:t>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33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0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50756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215C01B-15ED-A145-8552-51E3DCAA6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537273"/>
              </p:ext>
            </p:extLst>
          </p:nvPr>
        </p:nvGraphicFramePr>
        <p:xfrm>
          <a:off x="6698163" y="5286320"/>
          <a:ext cx="392275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3940">
                  <a:extLst>
                    <a:ext uri="{9D8B030D-6E8A-4147-A177-3AD203B41FA5}">
                      <a16:colId xmlns:a16="http://schemas.microsoft.com/office/drawing/2014/main" val="129182403"/>
                    </a:ext>
                  </a:extLst>
                </a:gridCol>
                <a:gridCol w="1475270">
                  <a:extLst>
                    <a:ext uri="{9D8B030D-6E8A-4147-A177-3AD203B41FA5}">
                      <a16:colId xmlns:a16="http://schemas.microsoft.com/office/drawing/2014/main" val="2527122890"/>
                    </a:ext>
                  </a:extLst>
                </a:gridCol>
                <a:gridCol w="1293541">
                  <a:extLst>
                    <a:ext uri="{9D8B030D-6E8A-4147-A177-3AD203B41FA5}">
                      <a16:colId xmlns:a16="http://schemas.microsoft.com/office/drawing/2014/main" val="2601167390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864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Participation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Avg</a:t>
                      </a:r>
                      <a:r>
                        <a:rPr lang="en-US" dirty="0"/>
                        <a:t>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33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0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50756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BE5BA55-C585-214A-9650-7001749305CB}"/>
              </a:ext>
            </a:extLst>
          </p:cNvPr>
          <p:cNvSpPr txBox="1"/>
          <p:nvPr/>
        </p:nvSpPr>
        <p:spPr>
          <a:xfrm>
            <a:off x="2675050" y="4916988"/>
            <a:ext cx="7945864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Testing results</a:t>
            </a:r>
          </a:p>
        </p:txBody>
      </p:sp>
    </p:spTree>
    <p:extLst>
      <p:ext uri="{BB962C8B-B14F-4D97-AF65-F5344CB8AC3E}">
        <p14:creationId xmlns:p14="http://schemas.microsoft.com/office/powerpoint/2010/main" val="282021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9FA6E6-3570-674C-BE1C-E6FFA30D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questions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03CACFB-B8C2-1848-AFAC-6DDCCF26ED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884187"/>
              </p:ext>
            </p:extLst>
          </p:nvPr>
        </p:nvGraphicFramePr>
        <p:xfrm>
          <a:off x="1371600" y="1603094"/>
          <a:ext cx="9601200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3376">
                  <a:extLst>
                    <a:ext uri="{9D8B030D-6E8A-4147-A177-3AD203B41FA5}">
                      <a16:colId xmlns:a16="http://schemas.microsoft.com/office/drawing/2014/main" val="4087695875"/>
                    </a:ext>
                  </a:extLst>
                </a:gridCol>
                <a:gridCol w="4337824">
                  <a:extLst>
                    <a:ext uri="{9D8B030D-6E8A-4147-A177-3AD203B41FA5}">
                      <a16:colId xmlns:a16="http://schemas.microsoft.com/office/drawing/2014/main" val="335514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756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How are scores related to participation rates?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When tests are optional, only better students take them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1256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 there a correlation between state income averages and test participation?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 exists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836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61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979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097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4333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54F97-F558-A84C-8817-46D9E6E56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 and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78270-33EA-7544-811A-D2803B327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a strong negative relationship between participation and score </a:t>
            </a:r>
          </a:p>
          <a:p>
            <a:r>
              <a:rPr lang="en-US" dirty="0"/>
              <a:t>States with the highest participation have some of the lowest average scores</a:t>
            </a:r>
          </a:p>
          <a:p>
            <a:r>
              <a:rPr lang="en-US" dirty="0"/>
              <a:t>States with low participation have some of the highest average scores</a:t>
            </a:r>
          </a:p>
          <a:p>
            <a:r>
              <a:rPr lang="en-US" dirty="0"/>
              <a:t>Selection bias exists when participation is optional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BE22CF-68F7-C24F-8570-1C0F6C152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1" y="2119098"/>
            <a:ext cx="5201218" cy="29085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100094-F523-D04F-BAEF-42F85CA463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891444"/>
              </p:ext>
            </p:extLst>
          </p:nvPr>
        </p:nvGraphicFramePr>
        <p:xfrm>
          <a:off x="1127116" y="5297493"/>
          <a:ext cx="304928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644">
                  <a:extLst>
                    <a:ext uri="{9D8B030D-6E8A-4147-A177-3AD203B41FA5}">
                      <a16:colId xmlns:a16="http://schemas.microsoft.com/office/drawing/2014/main" val="2147412154"/>
                    </a:ext>
                  </a:extLst>
                </a:gridCol>
                <a:gridCol w="1524644">
                  <a:extLst>
                    <a:ext uri="{9D8B030D-6E8A-4147-A177-3AD203B41FA5}">
                      <a16:colId xmlns:a16="http://schemas.microsoft.com/office/drawing/2014/main" val="287663563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Correlation between score and participation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955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SAT 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999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471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0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C8CB2C-45C6-BE40-82C4-87CF9D4B1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Income and participation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86094F-118F-6645-9901-EF7FAB097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Higher SAT participation rates are associated with higher state average per capita income</a:t>
            </a:r>
          </a:p>
          <a:p>
            <a:r>
              <a:rPr lang="en-US" dirty="0"/>
              <a:t>Higher ACT participation rates are associated with lower state average per capital income</a:t>
            </a:r>
          </a:p>
          <a:p>
            <a:r>
              <a:rPr lang="en-US" dirty="0"/>
              <a:t>Relationship is </a:t>
            </a:r>
            <a:r>
              <a:rPr lang="en-US"/>
              <a:t>not strong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6FE440-047B-4B40-9ACE-CE357B196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44" y="2180935"/>
            <a:ext cx="5100136" cy="366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55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E49B202-D0AF-C741-8C18-E4BB5392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258429-748F-4C41-BC98-8BB4D930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https://www.testive.com/colorado-sat-change-2017/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https://www.chalkbeat.org/posts/co/2017/08/17/sat-scores-show-mixed-results-on-whether-colorado-juniors-are-on-track-for-college/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4"/>
              </a:rPr>
              <a:t>https://www.chicagotribune.com/news/ct-illinois-chooses-sat-met-20160211-story.html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5"/>
              </a:rPr>
              <a:t>https://www.adn.com/alaska-news/education/2016/06/30/students-no-longer-need-national-tests-to-graduate/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6"/>
              </a:rPr>
              <a:t>https://www.testive.com/state-sat-act/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7"/>
              </a:rPr>
              <a:t>https://magoosh.com/hs/act/2017/states-that-require-the-act-or-sat/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8"/>
              </a:rPr>
              <a:t>https://www.orlandosentinel.com/features/education/school-zone/os-ne-act-sat-florida-scores-20181024-story.html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65823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212</TotalTime>
  <Words>577</Words>
  <Application>Microsoft Macintosh PowerPoint</Application>
  <PresentationFormat>Widescreen</PresentationFormat>
  <Paragraphs>101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SAT AND ACT TESTING ANALYSIS</vt:lpstr>
      <vt:lpstr>Participation</vt:lpstr>
      <vt:lpstr>Some questions</vt:lpstr>
      <vt:lpstr>Changes in participation</vt:lpstr>
      <vt:lpstr>Case study:  Colorado</vt:lpstr>
      <vt:lpstr>Some more questions</vt:lpstr>
      <vt:lpstr>Participation and scores</vt:lpstr>
      <vt:lpstr>Income and participation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Godfrey</dc:creator>
  <cp:lastModifiedBy>Stephen Godfrey</cp:lastModifiedBy>
  <cp:revision>19</cp:revision>
  <dcterms:created xsi:type="dcterms:W3CDTF">2019-03-08T00:04:22Z</dcterms:created>
  <dcterms:modified xsi:type="dcterms:W3CDTF">2019-03-08T03:36:27Z</dcterms:modified>
</cp:coreProperties>
</file>

<file path=docProps/thumbnail.jpeg>
</file>